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7"/>
  </p:notesMasterIdLst>
  <p:sldIdLst>
    <p:sldId id="256" r:id="rId2"/>
    <p:sldId id="257" r:id="rId3"/>
    <p:sldId id="258" r:id="rId4"/>
    <p:sldId id="306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70" r:id="rId13"/>
    <p:sldId id="271" r:id="rId14"/>
    <p:sldId id="274" r:id="rId15"/>
    <p:sldId id="275" r:id="rId16"/>
    <p:sldId id="276" r:id="rId17"/>
    <p:sldId id="277" r:id="rId18"/>
    <p:sldId id="278" r:id="rId19"/>
    <p:sldId id="279" r:id="rId20"/>
    <p:sldId id="280" r:id="rId21"/>
    <p:sldId id="281" r:id="rId22"/>
    <p:sldId id="282" r:id="rId23"/>
    <p:sldId id="283" r:id="rId24"/>
    <p:sldId id="284" r:id="rId25"/>
    <p:sldId id="307" r:id="rId26"/>
    <p:sldId id="286" r:id="rId27"/>
    <p:sldId id="287" r:id="rId28"/>
    <p:sldId id="288" r:id="rId29"/>
    <p:sldId id="289" r:id="rId30"/>
    <p:sldId id="290" r:id="rId31"/>
    <p:sldId id="291" r:id="rId32"/>
    <p:sldId id="308" r:id="rId33"/>
    <p:sldId id="293" r:id="rId34"/>
    <p:sldId id="294" r:id="rId35"/>
    <p:sldId id="295" r:id="rId36"/>
    <p:sldId id="296" r:id="rId37"/>
    <p:sldId id="297" r:id="rId38"/>
    <p:sldId id="298" r:id="rId39"/>
    <p:sldId id="309" r:id="rId40"/>
    <p:sldId id="300" r:id="rId41"/>
    <p:sldId id="301" r:id="rId42"/>
    <p:sldId id="302" r:id="rId43"/>
    <p:sldId id="303" r:id="rId44"/>
    <p:sldId id="304" r:id="rId45"/>
    <p:sldId id="310" r:id="rId46"/>
  </p:sldIdLst>
  <p:sldSz cx="9144000" cy="6858000" type="screen4x3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ECDD"/>
          </a:solidFill>
        </a:fill>
      </a:tcStyle>
    </a:wholeTbl>
    <a:band2H>
      <a:tcTxStyle/>
      <a:tcStyle>
        <a:tcBdr/>
        <a:fill>
          <a:solidFill>
            <a:srgbClr val="E6F6E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/>
      <a:tcStyle>
        <a:tcBdr/>
        <a:fill>
          <a:solidFill>
            <a:srgbClr val="EFF3E9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/>
      <a:tcStyle>
        <a:tcBdr/>
        <a:fill>
          <a:solidFill>
            <a:srgbClr val="FDEEE8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726"/>
  </p:normalViewPr>
  <p:slideViewPr>
    <p:cSldViewPr snapToGrid="0" snapToObjects="1">
      <p:cViewPr varScale="1">
        <p:scale>
          <a:sx n="120" d="100"/>
          <a:sy n="120" d="100"/>
        </p:scale>
        <p:origin x="194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2" name="Shape 9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spcBef>
        <a:spcPts val="400"/>
      </a:spcBef>
      <a:defRPr sz="1200">
        <a:latin typeface="+mn-lt"/>
        <a:ea typeface="+mn-ea"/>
        <a:cs typeface="+mn-cs"/>
        <a:sym typeface="Times New Roman"/>
      </a:defRPr>
    </a:lvl1pPr>
    <a:lvl2pPr indent="228600" latinLnBrk="0">
      <a:spcBef>
        <a:spcPts val="400"/>
      </a:spcBef>
      <a:defRPr sz="1200">
        <a:latin typeface="+mn-lt"/>
        <a:ea typeface="+mn-ea"/>
        <a:cs typeface="+mn-cs"/>
        <a:sym typeface="Times New Roman"/>
      </a:defRPr>
    </a:lvl2pPr>
    <a:lvl3pPr indent="457200" latinLnBrk="0">
      <a:spcBef>
        <a:spcPts val="400"/>
      </a:spcBef>
      <a:defRPr sz="1200">
        <a:latin typeface="+mn-lt"/>
        <a:ea typeface="+mn-ea"/>
        <a:cs typeface="+mn-cs"/>
        <a:sym typeface="Times New Roman"/>
      </a:defRPr>
    </a:lvl3pPr>
    <a:lvl4pPr indent="685800" latinLnBrk="0">
      <a:spcBef>
        <a:spcPts val="400"/>
      </a:spcBef>
      <a:defRPr sz="1200">
        <a:latin typeface="+mn-lt"/>
        <a:ea typeface="+mn-ea"/>
        <a:cs typeface="+mn-cs"/>
        <a:sym typeface="Times New Roman"/>
      </a:defRPr>
    </a:lvl4pPr>
    <a:lvl5pPr indent="914400" latinLnBrk="0">
      <a:spcBef>
        <a:spcPts val="400"/>
      </a:spcBef>
      <a:defRPr sz="1200">
        <a:latin typeface="+mn-lt"/>
        <a:ea typeface="+mn-ea"/>
        <a:cs typeface="+mn-cs"/>
        <a:sym typeface="Times New Roman"/>
      </a:defRPr>
    </a:lvl5pPr>
    <a:lvl6pPr indent="1143000" latinLnBrk="0">
      <a:spcBef>
        <a:spcPts val="400"/>
      </a:spcBef>
      <a:defRPr sz="1200">
        <a:latin typeface="+mn-lt"/>
        <a:ea typeface="+mn-ea"/>
        <a:cs typeface="+mn-cs"/>
        <a:sym typeface="Times New Roman"/>
      </a:defRPr>
    </a:lvl6pPr>
    <a:lvl7pPr indent="1371600" latinLnBrk="0">
      <a:spcBef>
        <a:spcPts val="400"/>
      </a:spcBef>
      <a:defRPr sz="1200">
        <a:latin typeface="+mn-lt"/>
        <a:ea typeface="+mn-ea"/>
        <a:cs typeface="+mn-cs"/>
        <a:sym typeface="Times New Roman"/>
      </a:defRPr>
    </a:lvl7pPr>
    <a:lvl8pPr indent="1600200" latinLnBrk="0">
      <a:spcBef>
        <a:spcPts val="400"/>
      </a:spcBef>
      <a:defRPr sz="1200">
        <a:latin typeface="+mn-lt"/>
        <a:ea typeface="+mn-ea"/>
        <a:cs typeface="+mn-cs"/>
        <a:sym typeface="Times New Roman"/>
      </a:defRPr>
    </a:lvl8pPr>
    <a:lvl9pPr indent="1828800" latinLnBrk="0">
      <a:spcBef>
        <a:spcPts val="400"/>
      </a:spcBef>
      <a:defRPr sz="1200">
        <a:latin typeface="+mn-lt"/>
        <a:ea typeface="+mn-ea"/>
        <a:cs typeface="+mn-cs"/>
        <a:sym typeface="Times New Roman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Author:  Bill Buchanan"/>
          <p:cNvSpPr txBox="1"/>
          <p:nvPr/>
        </p:nvSpPr>
        <p:spPr>
          <a:xfrm rot="16200000">
            <a:off x="8332613" y="6056166"/>
            <a:ext cx="1360809" cy="2269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000" b="0">
                <a:solidFill>
                  <a:srgbClr val="B2B2B2"/>
                </a:solidFill>
              </a:defRPr>
            </a:lvl1pPr>
          </a:lstStyle>
          <a:p>
            <a:r>
              <a:t>Author:  Bill Buchanan</a:t>
            </a:r>
          </a:p>
        </p:txBody>
      </p:sp>
      <p:sp>
        <p:nvSpPr>
          <p:cNvPr id="23" name="Author:  Bill Buchanan"/>
          <p:cNvSpPr txBox="1"/>
          <p:nvPr/>
        </p:nvSpPr>
        <p:spPr>
          <a:xfrm rot="16200000">
            <a:off x="8332613" y="6056166"/>
            <a:ext cx="1360809" cy="2269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000" b="0">
                <a:solidFill>
                  <a:srgbClr val="B2B2B2"/>
                </a:solidFill>
              </a:defRPr>
            </a:lvl1pPr>
          </a:lstStyle>
          <a:p>
            <a:r>
              <a:t>Author:  Bill Buchanan</a:t>
            </a:r>
          </a:p>
        </p:txBody>
      </p:sp>
      <p:sp>
        <p:nvSpPr>
          <p:cNvPr id="2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Author:  Bill Buchanan"/>
          <p:cNvSpPr txBox="1"/>
          <p:nvPr/>
        </p:nvSpPr>
        <p:spPr>
          <a:xfrm rot="16200000">
            <a:off x="8332613" y="6056166"/>
            <a:ext cx="1360809" cy="2269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000" b="0">
                <a:solidFill>
                  <a:srgbClr val="B2B2B2"/>
                </a:solidFill>
              </a:defRPr>
            </a:lvl1pPr>
          </a:lstStyle>
          <a:p>
            <a:r>
              <a:t>Author:  Bill Buchanan</a:t>
            </a:r>
          </a:p>
        </p:txBody>
      </p:sp>
      <p:sp>
        <p:nvSpPr>
          <p:cNvPr id="32" name="Author:  Bill Buchanan"/>
          <p:cNvSpPr txBox="1"/>
          <p:nvPr/>
        </p:nvSpPr>
        <p:spPr>
          <a:xfrm rot="16200000">
            <a:off x="8332613" y="6056166"/>
            <a:ext cx="1360809" cy="2269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000" b="0">
                <a:solidFill>
                  <a:srgbClr val="B2B2B2"/>
                </a:solidFill>
              </a:defRPr>
            </a:lvl1pPr>
          </a:lstStyle>
          <a:p>
            <a:r>
              <a:t>Author:  Bill Buchanan</a:t>
            </a:r>
          </a:p>
        </p:txBody>
      </p:sp>
      <p:pic>
        <p:nvPicPr>
          <p:cNvPr id="33" name="image.pdf" descr="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34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5" name="Title Text"/>
          <p:cNvSpPr txBox="1">
            <a:spLocks noGrp="1"/>
          </p:cNvSpPr>
          <p:nvPr>
            <p:ph type="title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3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Author:  Bill Buchanan"/>
          <p:cNvSpPr txBox="1"/>
          <p:nvPr/>
        </p:nvSpPr>
        <p:spPr>
          <a:xfrm rot="16200000">
            <a:off x="8332613" y="6056166"/>
            <a:ext cx="1360809" cy="2269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000" b="0">
                <a:solidFill>
                  <a:srgbClr val="B2B2B2"/>
                </a:solidFill>
              </a:defRPr>
            </a:lvl1pPr>
          </a:lstStyle>
          <a:p>
            <a:r>
              <a:t>Author:  Bill Buchanan</a:t>
            </a:r>
          </a:p>
        </p:txBody>
      </p:sp>
      <p:sp>
        <p:nvSpPr>
          <p:cNvPr id="44" name="Author:  Bill Buchanan"/>
          <p:cNvSpPr txBox="1"/>
          <p:nvPr/>
        </p:nvSpPr>
        <p:spPr>
          <a:xfrm rot="16200000">
            <a:off x="8332613" y="6056166"/>
            <a:ext cx="1360809" cy="2269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000" b="0">
                <a:solidFill>
                  <a:srgbClr val="B2B2B2"/>
                </a:solidFill>
              </a:defRPr>
            </a:lvl1pPr>
          </a:lstStyle>
          <a:p>
            <a:r>
              <a:t>Author:  Bill Buchanan</a:t>
            </a:r>
          </a:p>
        </p:txBody>
      </p:sp>
      <p:pic>
        <p:nvPicPr>
          <p:cNvPr id="45" name="image.pdf" descr="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46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7" name="Title Text"/>
          <p:cNvSpPr txBox="1">
            <a:spLocks noGrp="1"/>
          </p:cNvSpPr>
          <p:nvPr>
            <p:ph type="title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4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itle Text"/>
          <p:cNvSpPr txBox="1">
            <a:spLocks noGrp="1"/>
          </p:cNvSpPr>
          <p:nvPr>
            <p:ph type="title"/>
          </p:nvPr>
        </p:nvSpPr>
        <p:spPr>
          <a:xfrm>
            <a:off x="1143000" y="1699022"/>
            <a:ext cx="6858000" cy="1790701"/>
          </a:xfrm>
          <a:prstGeom prst="rect">
            <a:avLst/>
          </a:prstGeom>
        </p:spPr>
        <p:txBody>
          <a:bodyPr lIns="34289" tIns="34289" rIns="34289" bIns="34289" anchor="b">
            <a:normAutofit/>
          </a:bodyPr>
          <a:lstStyle>
            <a:lvl1pPr algn="ctr">
              <a:lnSpc>
                <a:spcPct val="90000"/>
              </a:lnSpc>
              <a:defRPr sz="6000" b="0">
                <a:solidFill>
                  <a:srgbClr val="0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6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43000" y="3558778"/>
            <a:ext cx="6858000" cy="1241822"/>
          </a:xfrm>
          <a:prstGeom prst="rect">
            <a:avLst/>
          </a:prstGeom>
          <a:noFill/>
        </p:spPr>
        <p:txBody>
          <a:bodyPr lIns="34289" tIns="34289" rIns="34289" bIns="34289">
            <a:normAutofit/>
          </a:bodyPr>
          <a:lstStyle>
            <a:lvl1pPr marL="0" indent="0" algn="ctr">
              <a:lnSpc>
                <a:spcPct val="90000"/>
              </a:lnSpc>
              <a:spcBef>
                <a:spcPts val="1000"/>
              </a:spcBef>
              <a:buSzTx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marL="0" indent="457200" algn="ctr">
              <a:lnSpc>
                <a:spcPct val="90000"/>
              </a:lnSpc>
              <a:spcBef>
                <a:spcPts val="1000"/>
              </a:spcBef>
              <a:buSzTx/>
              <a:buNone/>
              <a:defRPr>
                <a:latin typeface="Calibri"/>
                <a:ea typeface="Calibri"/>
                <a:cs typeface="Calibri"/>
                <a:sym typeface="Calibri"/>
              </a:defRPr>
            </a:lvl2pPr>
            <a:lvl3pPr marL="0" indent="914400" algn="ctr">
              <a:lnSpc>
                <a:spcPct val="90000"/>
              </a:lnSpc>
              <a:spcBef>
                <a:spcPts val="1000"/>
              </a:spcBef>
              <a:buSzTx/>
              <a:buNone/>
              <a:defRPr>
                <a:latin typeface="Calibri"/>
                <a:ea typeface="Calibri"/>
                <a:cs typeface="Calibri"/>
                <a:sym typeface="Calibri"/>
              </a:defRPr>
            </a:lvl3pPr>
            <a:lvl4pPr marL="0" indent="1371600" algn="ctr">
              <a:lnSpc>
                <a:spcPct val="90000"/>
              </a:lnSpc>
              <a:spcBef>
                <a:spcPts val="1000"/>
              </a:spcBef>
              <a:buSzTx/>
              <a:buNone/>
              <a:defRPr>
                <a:latin typeface="Calibri"/>
                <a:ea typeface="Calibri"/>
                <a:cs typeface="Calibri"/>
                <a:sym typeface="Calibri"/>
              </a:defRPr>
            </a:lvl4pPr>
            <a:lvl5pPr marL="0" indent="1828800" algn="ctr">
              <a:lnSpc>
                <a:spcPct val="90000"/>
              </a:lnSpc>
              <a:spcBef>
                <a:spcPts val="1000"/>
              </a:spcBef>
              <a:buSzTx/>
              <a:buNone/>
              <a:defRPr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279586" y="5638244"/>
            <a:ext cx="235765" cy="246381"/>
          </a:xfrm>
          <a:prstGeom prst="rect">
            <a:avLst/>
          </a:prstGeom>
        </p:spPr>
        <p:txBody>
          <a:bodyPr lIns="34289" tIns="34289" rIns="34289" bIns="34289"/>
          <a:lstStyle>
            <a:lvl1pPr>
              <a:defRPr b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itle Text"/>
          <p:cNvSpPr txBox="1">
            <a:spLocks noGrp="1"/>
          </p:cNvSpPr>
          <p:nvPr>
            <p:ph type="title"/>
          </p:nvPr>
        </p:nvSpPr>
        <p:spPr>
          <a:xfrm>
            <a:off x="0" y="857250"/>
            <a:ext cx="7886700" cy="649701"/>
          </a:xfrm>
          <a:prstGeom prst="rect">
            <a:avLst/>
          </a:prstGeom>
        </p:spPr>
        <p:txBody>
          <a:bodyPr lIns="34289" tIns="34289" rIns="34289" bIns="34289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C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75" name="Body Level One…"/>
          <p:cNvSpPr txBox="1">
            <a:spLocks noGrp="1"/>
          </p:cNvSpPr>
          <p:nvPr>
            <p:ph type="body" idx="1"/>
          </p:nvPr>
        </p:nvSpPr>
        <p:spPr>
          <a:xfrm>
            <a:off x="628650" y="2226468"/>
            <a:ext cx="7886700" cy="3263505"/>
          </a:xfrm>
          <a:prstGeom prst="rect">
            <a:avLst/>
          </a:prstGeom>
          <a:noFill/>
        </p:spPr>
        <p:txBody>
          <a:bodyPr lIns="34289" tIns="34289" rIns="34289" bIns="34289">
            <a:normAutofit/>
          </a:bodyPr>
          <a:lstStyle>
            <a:lvl1pPr marL="228600" indent="-2286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>
                <a:latin typeface="Calibri"/>
                <a:ea typeface="Calibri"/>
                <a:cs typeface="Calibri"/>
                <a:sym typeface="Calibri"/>
              </a:defRPr>
            </a:lvl1pPr>
            <a:lvl2pPr marL="723900" indent="-2667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>
                <a:latin typeface="Calibri"/>
                <a:ea typeface="Calibri"/>
                <a:cs typeface="Calibri"/>
                <a:sym typeface="Calibri"/>
              </a:defRPr>
            </a:lvl2pPr>
            <a:lvl3pPr marL="1234439" indent="-320039">
              <a:lnSpc>
                <a:spcPct val="90000"/>
              </a:lnSpc>
              <a:spcBef>
                <a:spcPts val="1000"/>
              </a:spcBef>
              <a:buFont typeface="Arial"/>
              <a:defRPr sz="2800">
                <a:latin typeface="Calibri"/>
                <a:ea typeface="Calibri"/>
                <a:cs typeface="Calibri"/>
                <a:sym typeface="Calibri"/>
              </a:defRPr>
            </a:lvl3pPr>
            <a:lvl4pPr marL="1727200" indent="-3556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>
                <a:latin typeface="Calibri"/>
                <a:ea typeface="Calibri"/>
                <a:cs typeface="Calibri"/>
                <a:sym typeface="Calibri"/>
              </a:defRPr>
            </a:lvl4pPr>
            <a:lvl5pPr marL="2184400" indent="-3556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279586" y="5638244"/>
            <a:ext cx="235765" cy="246381"/>
          </a:xfrm>
          <a:prstGeom prst="rect">
            <a:avLst/>
          </a:prstGeom>
        </p:spPr>
        <p:txBody>
          <a:bodyPr lIns="34289" tIns="34289" rIns="34289" bIns="34289"/>
          <a:lstStyle>
            <a:lvl1pPr>
              <a:defRPr b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Title Text"/>
          <p:cNvSpPr txBox="1">
            <a:spLocks noGrp="1"/>
          </p:cNvSpPr>
          <p:nvPr>
            <p:ph type="title"/>
          </p:nvPr>
        </p:nvSpPr>
        <p:spPr>
          <a:xfrm>
            <a:off x="457200" y="800365"/>
            <a:ext cx="8229600" cy="952501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1097280">
              <a:defRPr sz="5200" b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Title Text</a:t>
            </a:r>
          </a:p>
        </p:txBody>
      </p:sp>
      <p:sp>
        <p:nvSpPr>
          <p:cNvPr id="84" name="Body Level One…"/>
          <p:cNvSpPr txBox="1">
            <a:spLocks noGrp="1"/>
          </p:cNvSpPr>
          <p:nvPr>
            <p:ph type="body" idx="1"/>
          </p:nvPr>
        </p:nvSpPr>
        <p:spPr>
          <a:xfrm>
            <a:off x="457200" y="1905000"/>
            <a:ext cx="8229600" cy="3771638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407193" indent="-407193" defTabSz="1097280">
              <a:spcBef>
                <a:spcPts val="900"/>
              </a:spcBef>
              <a:buFont typeface="Arial"/>
              <a:buChar char="•"/>
              <a:defRPr sz="3800">
                <a:latin typeface="Calibri"/>
                <a:ea typeface="Calibri"/>
                <a:cs typeface="Calibri"/>
                <a:sym typeface="Calibri"/>
              </a:defRPr>
            </a:lvl1pPr>
            <a:lvl2pPr marL="845003" indent="-387803" defTabSz="1097280">
              <a:spcBef>
                <a:spcPts val="900"/>
              </a:spcBef>
              <a:buFont typeface="Arial"/>
              <a:defRPr sz="3800">
                <a:latin typeface="Calibri"/>
                <a:ea typeface="Calibri"/>
                <a:cs typeface="Calibri"/>
                <a:sym typeface="Calibri"/>
              </a:defRPr>
            </a:lvl2pPr>
            <a:lvl3pPr marL="1276350" indent="-361950" defTabSz="1097280">
              <a:spcBef>
                <a:spcPts val="900"/>
              </a:spcBef>
              <a:buFont typeface="Arial"/>
              <a:defRPr sz="3800">
                <a:latin typeface="Calibri"/>
                <a:ea typeface="Calibri"/>
                <a:cs typeface="Calibri"/>
                <a:sym typeface="Calibri"/>
              </a:defRPr>
            </a:lvl3pPr>
            <a:lvl4pPr marL="1805939" indent="-434339" defTabSz="1097280">
              <a:spcBef>
                <a:spcPts val="900"/>
              </a:spcBef>
              <a:buFont typeface="Arial"/>
              <a:defRPr sz="3800">
                <a:latin typeface="Calibri"/>
                <a:ea typeface="Calibri"/>
                <a:cs typeface="Calibri"/>
                <a:sym typeface="Calibri"/>
              </a:defRPr>
            </a:lvl4pPr>
            <a:lvl5pPr marL="2263139" indent="-434339" defTabSz="1097280">
              <a:spcBef>
                <a:spcPts val="900"/>
              </a:spcBef>
              <a:buFont typeface="Arial"/>
              <a:defRPr sz="3800"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02429" y="5866924"/>
            <a:ext cx="284372" cy="307341"/>
          </a:xfrm>
          <a:prstGeom prst="rect">
            <a:avLst/>
          </a:prstGeom>
        </p:spPr>
        <p:txBody>
          <a:bodyPr/>
          <a:lstStyle>
            <a:lvl1pPr defTabSz="1097280">
              <a:defRPr sz="1400" b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nvest_&amp;_nu_logos" descr="invest_&amp;_nu_logos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33662" y="6140450"/>
            <a:ext cx="5922963" cy="717550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Author:  Bill Buchanan"/>
          <p:cNvSpPr txBox="1"/>
          <p:nvPr/>
        </p:nvSpPr>
        <p:spPr>
          <a:xfrm rot="16200000">
            <a:off x="8332613" y="6056166"/>
            <a:ext cx="1360809" cy="2269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000" b="0">
                <a:solidFill>
                  <a:srgbClr val="B2B2B2"/>
                </a:solidFill>
              </a:defRPr>
            </a:lvl1pPr>
          </a:lstStyle>
          <a:p>
            <a:r>
              <a:t>Author:  Bill Buchanan</a:t>
            </a:r>
          </a:p>
        </p:txBody>
      </p:sp>
      <p:sp>
        <p:nvSpPr>
          <p:cNvPr id="4" name="Author:  Bill Buchanan"/>
          <p:cNvSpPr txBox="1"/>
          <p:nvPr/>
        </p:nvSpPr>
        <p:spPr>
          <a:xfrm rot="16200000">
            <a:off x="8332613" y="6056166"/>
            <a:ext cx="1360809" cy="2269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000" b="0">
                <a:solidFill>
                  <a:srgbClr val="B2B2B2"/>
                </a:solidFill>
              </a:defRPr>
            </a:lvl1pPr>
          </a:lstStyle>
          <a:p>
            <a:r>
              <a:t>Author:  Bill Buchanan</a:t>
            </a:r>
          </a:p>
        </p:txBody>
      </p:sp>
      <p:pic>
        <p:nvPicPr>
          <p:cNvPr id="5" name="image.pdf" descr="image.pdf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Title Text"/>
          <p:cNvSpPr txBox="1">
            <a:spLocks noGrp="1"/>
          </p:cNvSpPr>
          <p:nvPr>
            <p:ph type="title"/>
          </p:nvPr>
        </p:nvSpPr>
        <p:spPr>
          <a:xfrm>
            <a:off x="457200" y="92074"/>
            <a:ext cx="8229600" cy="15081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r>
              <a:t>Title Text</a:t>
            </a:r>
          </a:p>
        </p:txBody>
      </p:sp>
      <p:sp>
        <p:nvSpPr>
          <p:cNvPr id="7" name="Body Level One…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latin typeface="+mn-lt"/>
                <a:ea typeface="+mn-ea"/>
                <a:cs typeface="+mn-cs"/>
                <a:sym typeface="Times New Roman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4" r:id="rId5"/>
    <p:sldLayoutId id="2147483655" r:id="rId6"/>
    <p:sldLayoutId id="2147483656" r:id="rId7"/>
  </p:sldLayoutIdLst>
  <p:transition spd="med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5pPr>
      <a:lvl6pPr marL="0" marR="0" indent="4572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6pPr>
      <a:lvl7pPr marL="0" marR="0" indent="914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7pPr>
      <a:lvl8pPr marL="0" marR="0" indent="1371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8pPr>
      <a:lvl9pPr marL="0" marR="0" indent="18288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9pPr>
    </p:titleStyle>
    <p:bodyStyle>
      <a:lvl1pPr marL="342900" marR="0" indent="-342900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»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1pPr>
      <a:lvl2pPr marL="838200" marR="0" indent="-381000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–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2pPr>
      <a:lvl3pPr marL="1219200" marR="0" indent="-304800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3pPr>
      <a:lvl4pPr marL="1676400" marR="0" indent="-304800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–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4pPr>
      <a:lvl5pPr marL="2133600" marR="0" indent="-304800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»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5pPr>
      <a:lvl6pPr marL="2590800" marR="0" indent="-304800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6pPr>
      <a:lvl7pPr marL="3048000" marR="0" indent="-304800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7pPr>
      <a:lvl8pPr marL="3505200" marR="0" indent="-304800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8pPr>
      <a:lvl9pPr marL="3962400" marR="0" indent="-304800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itle 1"/>
          <p:cNvSpPr txBox="1">
            <a:spLocks noGrp="1"/>
          </p:cNvSpPr>
          <p:nvPr>
            <p:ph type="title"/>
          </p:nvPr>
        </p:nvSpPr>
        <p:spPr>
          <a:xfrm>
            <a:off x="481012" y="68957"/>
            <a:ext cx="7619406" cy="6492330"/>
          </a:xfrm>
          <a:prstGeom prst="rect">
            <a:avLst/>
          </a:prstGeom>
        </p:spPr>
        <p:txBody>
          <a:bodyPr/>
          <a:lstStyle/>
          <a:p>
            <a:pPr algn="l">
              <a:defRPr sz="4600" b="1">
                <a:solidFill>
                  <a:srgbClr val="C00000"/>
                </a:solidFill>
              </a:defRPr>
            </a:pPr>
            <a:r>
              <a:rPr dirty="0"/>
              <a:t>Cryptography Fundamentals</a:t>
            </a:r>
          </a:p>
          <a:p>
            <a:pPr algn="l">
              <a:defRPr sz="4600" b="1">
                <a:solidFill>
                  <a:srgbClr val="C00000"/>
                </a:solidFill>
              </a:defRPr>
            </a:pPr>
            <a:endParaRPr dirty="0"/>
          </a:p>
          <a:p>
            <a:pPr algn="l">
              <a:defRPr sz="4600" b="1">
                <a:solidFill>
                  <a:srgbClr val="C00000"/>
                </a:solidFill>
              </a:defRPr>
            </a:pPr>
            <a:r>
              <a:rPr sz="2000" b="0" dirty="0"/>
              <a:t>Traditional ciphers.</a:t>
            </a:r>
          </a:p>
          <a:p>
            <a:pPr algn="l">
              <a:defRPr sz="4600" b="1">
                <a:solidFill>
                  <a:srgbClr val="C00000"/>
                </a:solidFill>
              </a:defRPr>
            </a:pPr>
            <a:r>
              <a:rPr sz="2000" b="0" dirty="0"/>
              <a:t>Frequency Analysis.</a:t>
            </a:r>
          </a:p>
          <a:p>
            <a:pPr algn="l">
              <a:defRPr sz="4600" b="1">
                <a:solidFill>
                  <a:srgbClr val="C00000"/>
                </a:solidFill>
              </a:defRPr>
            </a:pPr>
            <a:r>
              <a:rPr sz="2000" b="0" dirty="0"/>
              <a:t>Operators and GCD.</a:t>
            </a:r>
          </a:p>
          <a:p>
            <a:pPr algn="l">
              <a:defRPr sz="4600" b="1">
                <a:solidFill>
                  <a:srgbClr val="C00000"/>
                </a:solidFill>
              </a:defRPr>
            </a:pPr>
            <a:r>
              <a:rPr sz="2000" b="0" dirty="0"/>
              <a:t>Encoding.</a:t>
            </a:r>
          </a:p>
          <a:p>
            <a:pPr algn="l">
              <a:defRPr sz="4600" b="1">
                <a:solidFill>
                  <a:srgbClr val="C00000"/>
                </a:solidFill>
              </a:defRPr>
            </a:pPr>
            <a:r>
              <a:rPr sz="2000" b="0" dirty="0"/>
              <a:t>Big Integers.</a:t>
            </a:r>
          </a:p>
          <a:p>
            <a:pPr algn="l">
              <a:defRPr sz="4600" b="1">
                <a:solidFill>
                  <a:srgbClr val="C00000"/>
                </a:solidFill>
              </a:defRPr>
            </a:pPr>
            <a:r>
              <a:rPr sz="2000" b="0" dirty="0"/>
              <a:t>Random Numbers.</a:t>
            </a:r>
          </a:p>
          <a:p>
            <a:pPr algn="l">
              <a:defRPr sz="4600" b="1">
                <a:solidFill>
                  <a:srgbClr val="C00000"/>
                </a:solidFill>
              </a:defRPr>
            </a:pPr>
            <a:r>
              <a:rPr sz="2000" b="0" dirty="0"/>
              <a:t>Key-based Encryption.</a:t>
            </a:r>
          </a:p>
          <a:p>
            <a:pPr algn="l">
              <a:defRPr sz="4600" b="1">
                <a:solidFill>
                  <a:srgbClr val="C00000"/>
                </a:solidFill>
              </a:defRPr>
            </a:pPr>
            <a:br>
              <a:rPr sz="2000" b="0" dirty="0"/>
            </a:br>
            <a:br>
              <a:rPr sz="2000" b="0" dirty="0"/>
            </a:br>
            <a:r>
              <a:rPr sz="3200" dirty="0">
                <a:solidFill>
                  <a:srgbClr val="000000"/>
                </a:solidFill>
              </a:rPr>
              <a:t>Prof Bill Buchanan</a:t>
            </a:r>
            <a:r>
              <a:rPr lang="en-US" sz="3200" dirty="0">
                <a:solidFill>
                  <a:srgbClr val="000000"/>
                </a:solidFill>
              </a:rPr>
              <a:t> OBE</a:t>
            </a:r>
            <a:br>
              <a:rPr lang="en-GB" sz="3200" dirty="0">
                <a:solidFill>
                  <a:srgbClr val="000000"/>
                </a:solidFill>
              </a:rPr>
            </a:br>
            <a:r>
              <a:rPr lang="en-GB" sz="2000" b="0" dirty="0"/>
              <a:t>https://</a:t>
            </a:r>
            <a:r>
              <a:rPr lang="en-GB" sz="2000" b="0" dirty="0" err="1"/>
              <a:t>asecuritysite.com</a:t>
            </a:r>
            <a:r>
              <a:rPr lang="en-GB" sz="2000" b="0" dirty="0"/>
              <a:t>/challenges</a:t>
            </a:r>
            <a:br>
              <a:rPr sz="2000" b="0" dirty="0"/>
            </a:br>
            <a:endParaRPr sz="2000" b="0" dirty="0"/>
          </a:p>
        </p:txBody>
      </p:sp>
      <p:pic>
        <p:nvPicPr>
          <p:cNvPr id="2" name="Picture 1" descr="A mug on a map&#10;&#10;Description automatically generated with low confidence">
            <a:extLst>
              <a:ext uri="{FF2B5EF4-FFF2-40B4-BE49-F238E27FC236}">
                <a16:creationId xmlns:a16="http://schemas.microsoft.com/office/drawing/2014/main" id="{316CD195-04A4-2B5B-6900-A3E6F66F8D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634809"/>
            <a:ext cx="4178300" cy="41402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Title"/>
          <p:cNvSpPr txBox="1">
            <a:spLocks noGrp="1"/>
          </p:cNvSpPr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137" name="Body"/>
          <p:cNvSpPr txBox="1">
            <a:spLocks noGrp="1"/>
          </p:cNvSpPr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138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" y="0"/>
            <a:ext cx="9131300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itle"/>
          <p:cNvSpPr txBox="1">
            <a:spLocks noGrp="1"/>
          </p:cNvSpPr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141" name="Body"/>
          <p:cNvSpPr txBox="1">
            <a:spLocks noGrp="1"/>
          </p:cNvSpPr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142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" y="0"/>
            <a:ext cx="9124950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Title"/>
          <p:cNvSpPr txBox="1">
            <a:spLocks noGrp="1"/>
          </p:cNvSpPr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161" name="Body"/>
          <p:cNvSpPr txBox="1">
            <a:spLocks noGrp="1"/>
          </p:cNvSpPr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162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818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Title"/>
          <p:cNvSpPr txBox="1">
            <a:spLocks noGrp="1"/>
          </p:cNvSpPr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165" name="Body"/>
          <p:cNvSpPr txBox="1">
            <a:spLocks noGrp="1"/>
          </p:cNvSpPr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166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3338" y="0"/>
            <a:ext cx="9177338" cy="684212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Title"/>
          <p:cNvSpPr txBox="1">
            <a:spLocks noGrp="1"/>
          </p:cNvSpPr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178" name="Body"/>
          <p:cNvSpPr txBox="1">
            <a:spLocks noGrp="1"/>
          </p:cNvSpPr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179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Title"/>
          <p:cNvSpPr txBox="1">
            <a:spLocks noGrp="1"/>
          </p:cNvSpPr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182" name="Body"/>
          <p:cNvSpPr txBox="1">
            <a:spLocks noGrp="1"/>
          </p:cNvSpPr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183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1196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Title"/>
          <p:cNvSpPr txBox="1">
            <a:spLocks noGrp="1"/>
          </p:cNvSpPr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186" name="Body"/>
          <p:cNvSpPr txBox="1">
            <a:spLocks noGrp="1"/>
          </p:cNvSpPr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187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Title"/>
          <p:cNvSpPr txBox="1">
            <a:spLocks noGrp="1"/>
          </p:cNvSpPr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190" name="Body"/>
          <p:cNvSpPr txBox="1">
            <a:spLocks noGrp="1"/>
          </p:cNvSpPr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191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Title"/>
          <p:cNvSpPr txBox="1">
            <a:spLocks noGrp="1"/>
          </p:cNvSpPr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194" name="Body"/>
          <p:cNvSpPr txBox="1">
            <a:spLocks noGrp="1"/>
          </p:cNvSpPr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195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Title"/>
          <p:cNvSpPr txBox="1">
            <a:spLocks noGrp="1"/>
          </p:cNvSpPr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198" name="Body"/>
          <p:cNvSpPr txBox="1">
            <a:spLocks noGrp="1"/>
          </p:cNvSpPr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199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Encryption"/>
          <p:cNvSpPr txBox="1">
            <a:spLocks noGrp="1"/>
          </p:cNvSpPr>
          <p:nvPr>
            <p:ph type="title"/>
          </p:nvPr>
        </p:nvSpPr>
        <p:spPr>
          <a:xfrm>
            <a:off x="0" y="-31329"/>
            <a:ext cx="7886700" cy="649702"/>
          </a:xfrm>
          <a:prstGeom prst="rect">
            <a:avLst/>
          </a:prstGeom>
        </p:spPr>
        <p:txBody>
          <a:bodyPr/>
          <a:lstStyle/>
          <a:p>
            <a:r>
              <a:t>Encryption</a:t>
            </a:r>
          </a:p>
        </p:txBody>
      </p:sp>
      <p:pic>
        <p:nvPicPr>
          <p:cNvPr id="97" name="image3.png" descr="image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88" y="3901033"/>
            <a:ext cx="2887280" cy="2014054"/>
          </a:xfrm>
          <a:prstGeom prst="rect">
            <a:avLst/>
          </a:prstGeom>
          <a:ln w="12700">
            <a:miter lim="400000"/>
          </a:ln>
        </p:spPr>
      </p:pic>
      <p:pic>
        <p:nvPicPr>
          <p:cNvPr id="98" name="image1.pdf" descr="image1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982" y="1756915"/>
            <a:ext cx="1099507" cy="1560513"/>
          </a:xfrm>
          <a:prstGeom prst="rect">
            <a:avLst/>
          </a:prstGeom>
          <a:ln w="12700">
            <a:miter lim="400000"/>
          </a:ln>
        </p:spPr>
      </p:pic>
      <p:pic>
        <p:nvPicPr>
          <p:cNvPr id="99" name="image2.pdf" descr="image2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2852" y="1607036"/>
            <a:ext cx="1326500" cy="1860271"/>
          </a:xfrm>
          <a:prstGeom prst="rect">
            <a:avLst/>
          </a:prstGeom>
          <a:ln w="12700">
            <a:miter lim="400000"/>
          </a:ln>
        </p:spPr>
      </p:pic>
      <p:pic>
        <p:nvPicPr>
          <p:cNvPr id="100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3528" y="3884678"/>
            <a:ext cx="1099507" cy="1509593"/>
          </a:xfrm>
          <a:prstGeom prst="rect">
            <a:avLst/>
          </a:prstGeom>
          <a:ln w="12700">
            <a:miter lim="400000"/>
          </a:ln>
        </p:spPr>
      </p:pic>
      <p:pic>
        <p:nvPicPr>
          <p:cNvPr id="101" name="Image" descr="Imag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67876" y="906337"/>
            <a:ext cx="1150948" cy="1616648"/>
          </a:xfrm>
          <a:prstGeom prst="rect">
            <a:avLst/>
          </a:prstGeom>
          <a:ln w="12700">
            <a:miter lim="400000"/>
          </a:ln>
        </p:spPr>
      </p:pic>
      <p:pic>
        <p:nvPicPr>
          <p:cNvPr id="102" name="Image" descr="Image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47031" y="1095342"/>
            <a:ext cx="1150947" cy="1238639"/>
          </a:xfrm>
          <a:prstGeom prst="rect">
            <a:avLst/>
          </a:prstGeom>
          <a:ln w="12700">
            <a:miter lim="400000"/>
          </a:ln>
          <a:effectLst>
            <a:outerShdw blurRad="190500" dist="88900" dir="16200000" rotWithShape="0">
              <a:srgbClr val="000000">
                <a:alpha val="70000"/>
              </a:srgbClr>
            </a:outerShdw>
          </a:effectLst>
        </p:spPr>
      </p:pic>
      <p:pic>
        <p:nvPicPr>
          <p:cNvPr id="103" name="Image" descr="Image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24797" y="4601064"/>
            <a:ext cx="1215534" cy="1307273"/>
          </a:xfrm>
          <a:prstGeom prst="rect">
            <a:avLst/>
          </a:prstGeom>
          <a:ln w="12700">
            <a:miter lim="400000"/>
          </a:ln>
          <a:effectLst>
            <a:outerShdw blurRad="190500" dist="88900" dir="16200000" rotWithShape="0">
              <a:srgbClr val="000000">
                <a:alpha val="70000"/>
              </a:srgbClr>
            </a:outerShdw>
          </a:effectLst>
        </p:spPr>
      </p:pic>
      <p:pic>
        <p:nvPicPr>
          <p:cNvPr id="104" name="Image" descr="Image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12107" y="2187431"/>
            <a:ext cx="1326500" cy="1423167"/>
          </a:xfrm>
          <a:prstGeom prst="rect">
            <a:avLst/>
          </a:prstGeom>
          <a:ln w="12700">
            <a:miter lim="400000"/>
          </a:ln>
          <a:effectLst>
            <a:outerShdw blurRad="190500" dist="88900" dir="16200000" rotWithShape="0">
              <a:srgbClr val="000000">
                <a:alpha val="70000"/>
              </a:srgbClr>
            </a:outerShdw>
          </a:effectLst>
        </p:spPr>
      </p:pic>
      <p:pic>
        <p:nvPicPr>
          <p:cNvPr id="105" name="Image" descr="Image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11922" y="2475127"/>
            <a:ext cx="1326500" cy="1431361"/>
          </a:xfrm>
          <a:prstGeom prst="rect">
            <a:avLst/>
          </a:prstGeom>
          <a:ln w="12700">
            <a:miter lim="400000"/>
          </a:ln>
          <a:effectLst>
            <a:outerShdw blurRad="190500" dist="88900" dir="16200000" rotWithShape="0">
              <a:srgbClr val="000000">
                <a:alpha val="70000"/>
              </a:srgbClr>
            </a:outerShdw>
          </a:effectLst>
        </p:spPr>
      </p:pic>
      <p:sp>
        <p:nvSpPr>
          <p:cNvPr id="106" name="Encryption works great, until it doesn't.…"/>
          <p:cNvSpPr txBox="1"/>
          <p:nvPr/>
        </p:nvSpPr>
        <p:spPr>
          <a:xfrm>
            <a:off x="5082093" y="4140344"/>
            <a:ext cx="3990953" cy="2303781"/>
          </a:xfrm>
          <a:prstGeom prst="rect">
            <a:avLst/>
          </a:prstGeom>
          <a:solidFill>
            <a:srgbClr val="C000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4289" tIns="34289" rIns="34289" bIns="34289">
            <a:spAutoFit/>
          </a:bodyPr>
          <a:lstStyle/>
          <a:p>
            <a:pPr marL="180473" indent="-180473">
              <a:buSzPct val="100000"/>
              <a:buChar char="•"/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Encryption works great, until it doesn't. </a:t>
            </a:r>
          </a:p>
          <a:p>
            <a:pPr marL="180473" indent="-180473">
              <a:buSzPct val="100000"/>
              <a:buChar char="•"/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Encryption works great, as long as no one makes a mistake. </a:t>
            </a:r>
          </a:p>
          <a:p>
            <a:pPr marL="180473" indent="-180473">
              <a:buSzPct val="100000"/>
              <a:buChar char="•"/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Encryption works great, unless something goes wrong. </a:t>
            </a:r>
          </a:p>
          <a:p>
            <a:pPr marL="180473" indent="-180473">
              <a:buSzPct val="100000"/>
              <a:buChar char="•"/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Encryption works great, as long as everything works right. 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00">
        <p15:prstTrans prst="peelOff" invX="1"/>
      </p:transition>
    </mc:Choice>
    <mc:Choice xmlns="" xmlns:m="http://schemas.openxmlformats.org/officeDocument/2006/math" xmlns:a14="http://schemas.microsoft.com/office/drawing/2010/main" xmlns:p14="http://schemas.microsoft.com/office/powerpoint/2010/main" Requires="p14">
      <p:transition spd="slow" advClick="1" p14:dur="1200">
        <p:wipe dir="l"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Title"/>
          <p:cNvSpPr txBox="1">
            <a:spLocks noGrp="1"/>
          </p:cNvSpPr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202" name="Body"/>
          <p:cNvSpPr txBox="1">
            <a:spLocks noGrp="1"/>
          </p:cNvSpPr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203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525" y="0"/>
            <a:ext cx="9153525" cy="68818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Title"/>
          <p:cNvSpPr txBox="1">
            <a:spLocks noGrp="1"/>
          </p:cNvSpPr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206" name="Body"/>
          <p:cNvSpPr txBox="1">
            <a:spLocks noGrp="1"/>
          </p:cNvSpPr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207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834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Title"/>
          <p:cNvSpPr txBox="1">
            <a:spLocks noGrp="1"/>
          </p:cNvSpPr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210" name="Body"/>
          <p:cNvSpPr txBox="1">
            <a:spLocks noGrp="1"/>
          </p:cNvSpPr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211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Title"/>
          <p:cNvSpPr txBox="1">
            <a:spLocks noGrp="1"/>
          </p:cNvSpPr>
          <p:nvPr>
            <p:ph type="title" idx="4294967295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214" name="Body"/>
          <p:cNvSpPr txBox="1">
            <a:spLocks noGrp="1"/>
          </p:cNvSpPr>
          <p:nvPr>
            <p:ph type="body" sz="quarter" idx="4294967295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215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" y="0"/>
            <a:ext cx="9124950" cy="68691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Title"/>
          <p:cNvSpPr txBox="1">
            <a:spLocks noGrp="1"/>
          </p:cNvSpPr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 </a:t>
            </a:r>
          </a:p>
        </p:txBody>
      </p:sp>
      <p:sp>
        <p:nvSpPr>
          <p:cNvPr id="218" name="Body"/>
          <p:cNvSpPr txBox="1">
            <a:spLocks noGrp="1"/>
          </p:cNvSpPr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219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" y="0"/>
            <a:ext cx="9137650" cy="688022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itle 1"/>
          <p:cNvSpPr txBox="1">
            <a:spLocks noGrp="1"/>
          </p:cNvSpPr>
          <p:nvPr>
            <p:ph type="title"/>
          </p:nvPr>
        </p:nvSpPr>
        <p:spPr>
          <a:xfrm>
            <a:off x="481012" y="68957"/>
            <a:ext cx="7619406" cy="6492330"/>
          </a:xfrm>
          <a:prstGeom prst="rect">
            <a:avLst/>
          </a:prstGeom>
        </p:spPr>
        <p:txBody>
          <a:bodyPr/>
          <a:lstStyle/>
          <a:p>
            <a:pPr algn="l">
              <a:defRPr sz="4600" b="1">
                <a:solidFill>
                  <a:srgbClr val="C00000"/>
                </a:solidFill>
              </a:defRPr>
            </a:pPr>
            <a:r>
              <a:rPr dirty="0"/>
              <a:t>Cryptography Fundamentals</a:t>
            </a:r>
          </a:p>
          <a:p>
            <a:pPr algn="l">
              <a:defRPr sz="4600" b="1">
                <a:solidFill>
                  <a:srgbClr val="C00000"/>
                </a:solidFill>
              </a:defRPr>
            </a:pPr>
            <a:endParaRPr dirty="0"/>
          </a:p>
          <a:p>
            <a:pPr algn="l">
              <a:defRPr sz="4600" b="1">
                <a:solidFill>
                  <a:srgbClr val="C00000"/>
                </a:solidFill>
              </a:defRPr>
            </a:pPr>
            <a:r>
              <a:rPr sz="2000" b="0" dirty="0"/>
              <a:t>Traditional ciphers.</a:t>
            </a:r>
          </a:p>
          <a:p>
            <a:pPr algn="l">
              <a:defRPr sz="4600" b="1">
                <a:solidFill>
                  <a:srgbClr val="C00000"/>
                </a:solidFill>
              </a:defRPr>
            </a:pPr>
            <a:r>
              <a:rPr sz="2000" b="0" dirty="0"/>
              <a:t>Frequency Analysis.</a:t>
            </a:r>
          </a:p>
          <a:p>
            <a:pPr algn="l">
              <a:defRPr sz="4600" b="1">
                <a:solidFill>
                  <a:srgbClr val="C00000"/>
                </a:solidFill>
              </a:defRPr>
            </a:pPr>
            <a:r>
              <a:rPr sz="2000" b="0" dirty="0"/>
              <a:t>Operators and GCD.</a:t>
            </a:r>
          </a:p>
          <a:p>
            <a:pPr algn="l">
              <a:defRPr sz="4600" b="1">
                <a:solidFill>
                  <a:srgbClr val="C00000"/>
                </a:solidFill>
              </a:defRPr>
            </a:pPr>
            <a:r>
              <a:rPr sz="2000" b="1" dirty="0"/>
              <a:t>Encoding.</a:t>
            </a:r>
          </a:p>
          <a:p>
            <a:pPr algn="l">
              <a:defRPr sz="4600" b="1">
                <a:solidFill>
                  <a:srgbClr val="C00000"/>
                </a:solidFill>
              </a:defRPr>
            </a:pPr>
            <a:r>
              <a:rPr sz="2000" b="0" dirty="0"/>
              <a:t>Big Integers.</a:t>
            </a:r>
          </a:p>
          <a:p>
            <a:pPr algn="l">
              <a:defRPr sz="4600" b="1">
                <a:solidFill>
                  <a:srgbClr val="C00000"/>
                </a:solidFill>
              </a:defRPr>
            </a:pPr>
            <a:r>
              <a:rPr sz="2000" b="0" dirty="0"/>
              <a:t>Random Numbers.</a:t>
            </a:r>
          </a:p>
          <a:p>
            <a:pPr algn="l">
              <a:defRPr sz="4600" b="1">
                <a:solidFill>
                  <a:srgbClr val="C00000"/>
                </a:solidFill>
              </a:defRPr>
            </a:pPr>
            <a:r>
              <a:rPr sz="2000" b="0" dirty="0"/>
              <a:t>Key-based Encryption.</a:t>
            </a:r>
          </a:p>
          <a:p>
            <a:pPr algn="l">
              <a:defRPr sz="4600" b="1">
                <a:solidFill>
                  <a:srgbClr val="C00000"/>
                </a:solidFill>
              </a:defRPr>
            </a:pPr>
            <a:br>
              <a:rPr sz="2000" b="0" dirty="0"/>
            </a:br>
            <a:br>
              <a:rPr sz="2000" b="0" dirty="0"/>
            </a:br>
            <a:r>
              <a:rPr sz="3200" dirty="0">
                <a:solidFill>
                  <a:srgbClr val="000000"/>
                </a:solidFill>
              </a:rPr>
              <a:t>Prof Bill Buchanan</a:t>
            </a:r>
            <a:r>
              <a:rPr lang="en-US" sz="3200" dirty="0">
                <a:solidFill>
                  <a:srgbClr val="000000"/>
                </a:solidFill>
              </a:rPr>
              <a:t> OBE</a:t>
            </a:r>
            <a:br>
              <a:rPr sz="3200" dirty="0">
                <a:solidFill>
                  <a:srgbClr val="000000"/>
                </a:solidFill>
              </a:rPr>
            </a:br>
            <a:r>
              <a:rPr lang="en-GB" sz="2000" b="0" dirty="0"/>
              <a:t>https://</a:t>
            </a:r>
            <a:r>
              <a:rPr lang="en-GB" sz="2000" b="0" dirty="0" err="1"/>
              <a:t>asecuritysite.com</a:t>
            </a:r>
            <a:r>
              <a:rPr lang="en-GB" sz="2000" b="0" dirty="0"/>
              <a:t>/challenges</a:t>
            </a:r>
            <a:br>
              <a:rPr sz="2000" b="0" dirty="0"/>
            </a:br>
            <a:endParaRPr sz="2000" b="0" dirty="0"/>
          </a:p>
        </p:txBody>
      </p:sp>
      <p:pic>
        <p:nvPicPr>
          <p:cNvPr id="2" name="Picture 1" descr="A mug on a map&#10;&#10;Description automatically generated with low confidence">
            <a:extLst>
              <a:ext uri="{FF2B5EF4-FFF2-40B4-BE49-F238E27FC236}">
                <a16:creationId xmlns:a16="http://schemas.microsoft.com/office/drawing/2014/main" id="{316CD195-04A4-2B5B-6900-A3E6F66F8D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634809"/>
            <a:ext cx="4178300" cy="414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163865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Title"/>
          <p:cNvSpPr txBox="1">
            <a:spLocks noGrp="1"/>
          </p:cNvSpPr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226" name="Body"/>
          <p:cNvSpPr txBox="1">
            <a:spLocks noGrp="1"/>
          </p:cNvSpPr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227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Title"/>
          <p:cNvSpPr txBox="1">
            <a:spLocks noGrp="1"/>
          </p:cNvSpPr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230" name="Body"/>
          <p:cNvSpPr txBox="1">
            <a:spLocks noGrp="1"/>
          </p:cNvSpPr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231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Title"/>
          <p:cNvSpPr txBox="1">
            <a:spLocks noGrp="1"/>
          </p:cNvSpPr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234" name="Body"/>
          <p:cNvSpPr txBox="1">
            <a:spLocks noGrp="1"/>
          </p:cNvSpPr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235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638" y="0"/>
            <a:ext cx="9164638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Title"/>
          <p:cNvSpPr txBox="1">
            <a:spLocks noGrp="1"/>
          </p:cNvSpPr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238" name="Body"/>
          <p:cNvSpPr txBox="1">
            <a:spLocks noGrp="1"/>
          </p:cNvSpPr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239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Title"/>
          <p:cNvSpPr txBox="1">
            <a:spLocks noGrp="1"/>
          </p:cNvSpPr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109" name="Body"/>
          <p:cNvSpPr txBox="1">
            <a:spLocks noGrp="1"/>
          </p:cNvSpPr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110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251950" cy="68865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Title"/>
          <p:cNvSpPr txBox="1">
            <a:spLocks noGrp="1"/>
          </p:cNvSpPr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242" name="Body"/>
          <p:cNvSpPr txBox="1">
            <a:spLocks noGrp="1"/>
          </p:cNvSpPr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243" name="image.tif" descr="image.t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9469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Title"/>
          <p:cNvSpPr txBox="1">
            <a:spLocks noGrp="1"/>
          </p:cNvSpPr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246" name="Body"/>
          <p:cNvSpPr txBox="1">
            <a:spLocks noGrp="1"/>
          </p:cNvSpPr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247" name="image.tif" descr="image.t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itle 1"/>
          <p:cNvSpPr txBox="1">
            <a:spLocks noGrp="1"/>
          </p:cNvSpPr>
          <p:nvPr>
            <p:ph type="title"/>
          </p:nvPr>
        </p:nvSpPr>
        <p:spPr>
          <a:xfrm>
            <a:off x="481012" y="68957"/>
            <a:ext cx="7619406" cy="6492330"/>
          </a:xfrm>
          <a:prstGeom prst="rect">
            <a:avLst/>
          </a:prstGeom>
        </p:spPr>
        <p:txBody>
          <a:bodyPr/>
          <a:lstStyle/>
          <a:p>
            <a:pPr algn="l">
              <a:defRPr sz="4600" b="1">
                <a:solidFill>
                  <a:srgbClr val="C00000"/>
                </a:solidFill>
              </a:defRPr>
            </a:pPr>
            <a:r>
              <a:rPr dirty="0"/>
              <a:t>Cryptography Fundamentals</a:t>
            </a:r>
          </a:p>
          <a:p>
            <a:pPr algn="l">
              <a:defRPr sz="4600" b="1">
                <a:solidFill>
                  <a:srgbClr val="C00000"/>
                </a:solidFill>
              </a:defRPr>
            </a:pPr>
            <a:endParaRPr dirty="0"/>
          </a:p>
          <a:p>
            <a:pPr algn="l">
              <a:defRPr sz="4600" b="1">
                <a:solidFill>
                  <a:srgbClr val="C00000"/>
                </a:solidFill>
              </a:defRPr>
            </a:pPr>
            <a:r>
              <a:rPr sz="2000" b="0" dirty="0"/>
              <a:t>Traditional ciphers.</a:t>
            </a:r>
          </a:p>
          <a:p>
            <a:pPr algn="l">
              <a:defRPr sz="4600" b="1">
                <a:solidFill>
                  <a:srgbClr val="C00000"/>
                </a:solidFill>
              </a:defRPr>
            </a:pPr>
            <a:r>
              <a:rPr sz="2000" b="0" dirty="0"/>
              <a:t>Frequency Analysis.</a:t>
            </a:r>
          </a:p>
          <a:p>
            <a:pPr algn="l">
              <a:defRPr sz="4600" b="1">
                <a:solidFill>
                  <a:srgbClr val="C00000"/>
                </a:solidFill>
              </a:defRPr>
            </a:pPr>
            <a:r>
              <a:rPr sz="2000" b="0" dirty="0"/>
              <a:t>Operators and GCD.</a:t>
            </a:r>
          </a:p>
          <a:p>
            <a:pPr algn="l">
              <a:defRPr sz="4600" b="1">
                <a:solidFill>
                  <a:srgbClr val="C00000"/>
                </a:solidFill>
              </a:defRPr>
            </a:pPr>
            <a:r>
              <a:rPr sz="2000" b="0" dirty="0"/>
              <a:t>Encoding.</a:t>
            </a:r>
          </a:p>
          <a:p>
            <a:pPr algn="l">
              <a:defRPr sz="4600" b="1">
                <a:solidFill>
                  <a:srgbClr val="C00000"/>
                </a:solidFill>
              </a:defRPr>
            </a:pPr>
            <a:r>
              <a:rPr sz="2000" b="1" dirty="0"/>
              <a:t>Big Integers.</a:t>
            </a:r>
          </a:p>
          <a:p>
            <a:pPr algn="l">
              <a:defRPr sz="4600" b="1">
                <a:solidFill>
                  <a:srgbClr val="C00000"/>
                </a:solidFill>
              </a:defRPr>
            </a:pPr>
            <a:r>
              <a:rPr sz="2000" b="1" dirty="0"/>
              <a:t>Random Numbers.</a:t>
            </a:r>
          </a:p>
          <a:p>
            <a:pPr algn="l">
              <a:defRPr sz="4600" b="1">
                <a:solidFill>
                  <a:srgbClr val="C00000"/>
                </a:solidFill>
              </a:defRPr>
            </a:pPr>
            <a:r>
              <a:rPr sz="2000" dirty="0"/>
              <a:t>Key-based Encryption.</a:t>
            </a:r>
          </a:p>
          <a:p>
            <a:pPr algn="l">
              <a:defRPr sz="4600" b="1">
                <a:solidFill>
                  <a:srgbClr val="C00000"/>
                </a:solidFill>
              </a:defRPr>
            </a:pPr>
            <a:br>
              <a:rPr sz="2000" b="0" dirty="0"/>
            </a:br>
            <a:br>
              <a:rPr sz="2000" b="0" dirty="0"/>
            </a:br>
            <a:r>
              <a:rPr sz="3200" dirty="0">
                <a:solidFill>
                  <a:srgbClr val="000000"/>
                </a:solidFill>
              </a:rPr>
              <a:t>Prof Bill Buchanan</a:t>
            </a:r>
            <a:r>
              <a:rPr lang="en-US" sz="3200" dirty="0">
                <a:solidFill>
                  <a:srgbClr val="000000"/>
                </a:solidFill>
              </a:rPr>
              <a:t> OBE</a:t>
            </a:r>
            <a:br>
              <a:rPr sz="3200" dirty="0">
                <a:solidFill>
                  <a:srgbClr val="000000"/>
                </a:solidFill>
              </a:rPr>
            </a:br>
            <a:r>
              <a:rPr lang="en-GB" sz="2000" b="0" dirty="0"/>
              <a:t>https://</a:t>
            </a:r>
            <a:r>
              <a:rPr lang="en-GB" sz="2000" b="0" dirty="0" err="1"/>
              <a:t>asecuritysite.com</a:t>
            </a:r>
            <a:r>
              <a:rPr lang="en-GB" sz="2000" b="0" dirty="0"/>
              <a:t>/challenges</a:t>
            </a:r>
            <a:br>
              <a:rPr sz="2000" b="0" dirty="0"/>
            </a:br>
            <a:endParaRPr sz="2000" b="0" dirty="0"/>
          </a:p>
        </p:txBody>
      </p:sp>
      <p:pic>
        <p:nvPicPr>
          <p:cNvPr id="2" name="Picture 1" descr="A mug on a map&#10;&#10;Description automatically generated with low confidence">
            <a:extLst>
              <a:ext uri="{FF2B5EF4-FFF2-40B4-BE49-F238E27FC236}">
                <a16:creationId xmlns:a16="http://schemas.microsoft.com/office/drawing/2014/main" id="{316CD195-04A4-2B5B-6900-A3E6F66F8D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634809"/>
            <a:ext cx="4178300" cy="414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44656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Title"/>
          <p:cNvSpPr txBox="1">
            <a:spLocks noGrp="1"/>
          </p:cNvSpPr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254" name="Body"/>
          <p:cNvSpPr txBox="1">
            <a:spLocks noGrp="1"/>
          </p:cNvSpPr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255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Title"/>
          <p:cNvSpPr txBox="1">
            <a:spLocks noGrp="1"/>
          </p:cNvSpPr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258" name="Body"/>
          <p:cNvSpPr txBox="1">
            <a:spLocks noGrp="1"/>
          </p:cNvSpPr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259" name="image.tif" descr="image.t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Title"/>
          <p:cNvSpPr txBox="1">
            <a:spLocks noGrp="1"/>
          </p:cNvSpPr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262" name="Body"/>
          <p:cNvSpPr txBox="1">
            <a:spLocks noGrp="1"/>
          </p:cNvSpPr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263" name="image.tif" descr="image.t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Title"/>
          <p:cNvSpPr txBox="1">
            <a:spLocks noGrp="1"/>
          </p:cNvSpPr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266" name="Body"/>
          <p:cNvSpPr txBox="1">
            <a:spLocks noGrp="1"/>
          </p:cNvSpPr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267" name="image.tif" descr="image.t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Title"/>
          <p:cNvSpPr txBox="1">
            <a:spLocks noGrp="1"/>
          </p:cNvSpPr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270" name="Body"/>
          <p:cNvSpPr txBox="1">
            <a:spLocks noGrp="1"/>
          </p:cNvSpPr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271" name="image.tif" descr="image.t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Title"/>
          <p:cNvSpPr txBox="1">
            <a:spLocks noGrp="1"/>
          </p:cNvSpPr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274" name="Body"/>
          <p:cNvSpPr txBox="1">
            <a:spLocks noGrp="1"/>
          </p:cNvSpPr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275" name="image.tif" descr="image.t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itle 1"/>
          <p:cNvSpPr txBox="1">
            <a:spLocks noGrp="1"/>
          </p:cNvSpPr>
          <p:nvPr>
            <p:ph type="title"/>
          </p:nvPr>
        </p:nvSpPr>
        <p:spPr>
          <a:xfrm>
            <a:off x="481012" y="68957"/>
            <a:ext cx="7619406" cy="6492330"/>
          </a:xfrm>
          <a:prstGeom prst="rect">
            <a:avLst/>
          </a:prstGeom>
        </p:spPr>
        <p:txBody>
          <a:bodyPr/>
          <a:lstStyle/>
          <a:p>
            <a:pPr algn="l">
              <a:defRPr sz="4600" b="1">
                <a:solidFill>
                  <a:srgbClr val="C00000"/>
                </a:solidFill>
              </a:defRPr>
            </a:pPr>
            <a:r>
              <a:rPr dirty="0"/>
              <a:t>Cryptography Fundamentals</a:t>
            </a:r>
          </a:p>
          <a:p>
            <a:pPr algn="l">
              <a:defRPr sz="4600" b="1">
                <a:solidFill>
                  <a:srgbClr val="C00000"/>
                </a:solidFill>
              </a:defRPr>
            </a:pPr>
            <a:endParaRPr dirty="0"/>
          </a:p>
          <a:p>
            <a:pPr algn="l">
              <a:defRPr sz="4600" b="1">
                <a:solidFill>
                  <a:srgbClr val="C00000"/>
                </a:solidFill>
              </a:defRPr>
            </a:pPr>
            <a:r>
              <a:rPr sz="2000" b="0" dirty="0"/>
              <a:t>Traditional ciphers.</a:t>
            </a:r>
          </a:p>
          <a:p>
            <a:pPr algn="l">
              <a:defRPr sz="4600" b="1">
                <a:solidFill>
                  <a:srgbClr val="C00000"/>
                </a:solidFill>
              </a:defRPr>
            </a:pPr>
            <a:r>
              <a:rPr sz="2000" b="0" dirty="0"/>
              <a:t>Frequency Analysis.</a:t>
            </a:r>
          </a:p>
          <a:p>
            <a:pPr algn="l">
              <a:defRPr sz="4600" b="1">
                <a:solidFill>
                  <a:srgbClr val="C00000"/>
                </a:solidFill>
              </a:defRPr>
            </a:pPr>
            <a:r>
              <a:rPr sz="2000" b="0" dirty="0"/>
              <a:t>Operators and GCD.</a:t>
            </a:r>
          </a:p>
          <a:p>
            <a:pPr algn="l">
              <a:defRPr sz="4600" b="1">
                <a:solidFill>
                  <a:srgbClr val="C00000"/>
                </a:solidFill>
              </a:defRPr>
            </a:pPr>
            <a:r>
              <a:rPr sz="2000" b="0" dirty="0"/>
              <a:t>Encoding.</a:t>
            </a:r>
          </a:p>
          <a:p>
            <a:pPr algn="l">
              <a:defRPr sz="4600" b="1">
                <a:solidFill>
                  <a:srgbClr val="C00000"/>
                </a:solidFill>
              </a:defRPr>
            </a:pPr>
            <a:r>
              <a:rPr sz="2000" b="0" dirty="0"/>
              <a:t>Big Integers.</a:t>
            </a:r>
          </a:p>
          <a:p>
            <a:pPr algn="l">
              <a:defRPr sz="4600" b="1">
                <a:solidFill>
                  <a:srgbClr val="C00000"/>
                </a:solidFill>
              </a:defRPr>
            </a:pPr>
            <a:r>
              <a:rPr sz="2000" b="0" dirty="0"/>
              <a:t>Random Numbers.</a:t>
            </a:r>
          </a:p>
          <a:p>
            <a:pPr algn="l">
              <a:defRPr sz="4600" b="1">
                <a:solidFill>
                  <a:srgbClr val="C00000"/>
                </a:solidFill>
              </a:defRPr>
            </a:pPr>
            <a:r>
              <a:rPr sz="2000" b="1" dirty="0"/>
              <a:t>Key-based Encryption.</a:t>
            </a:r>
          </a:p>
          <a:p>
            <a:pPr algn="l">
              <a:defRPr sz="4600" b="1">
                <a:solidFill>
                  <a:srgbClr val="C00000"/>
                </a:solidFill>
              </a:defRPr>
            </a:pPr>
            <a:br>
              <a:rPr sz="2000" b="0" dirty="0"/>
            </a:br>
            <a:br>
              <a:rPr sz="2000" b="0" dirty="0"/>
            </a:br>
            <a:r>
              <a:rPr sz="3200" dirty="0">
                <a:solidFill>
                  <a:srgbClr val="000000"/>
                </a:solidFill>
              </a:rPr>
              <a:t>Prof Bill Buchanan</a:t>
            </a:r>
            <a:r>
              <a:rPr lang="en-US" sz="3200" dirty="0">
                <a:solidFill>
                  <a:srgbClr val="000000"/>
                </a:solidFill>
              </a:rPr>
              <a:t> OBE</a:t>
            </a:r>
            <a:br>
              <a:rPr sz="3200" dirty="0">
                <a:solidFill>
                  <a:srgbClr val="000000"/>
                </a:solidFill>
              </a:rPr>
            </a:br>
            <a:r>
              <a:rPr lang="en-GB" sz="2000" b="0" dirty="0"/>
              <a:t>https://</a:t>
            </a:r>
            <a:r>
              <a:rPr lang="en-GB" sz="2000" b="0" dirty="0" err="1"/>
              <a:t>asecuritysite.com</a:t>
            </a:r>
            <a:r>
              <a:rPr lang="en-GB" sz="2000" b="0" dirty="0"/>
              <a:t>/challenges</a:t>
            </a:r>
            <a:br>
              <a:rPr sz="2000" b="0" dirty="0"/>
            </a:br>
            <a:endParaRPr sz="2000" b="0" dirty="0"/>
          </a:p>
        </p:txBody>
      </p:sp>
      <p:pic>
        <p:nvPicPr>
          <p:cNvPr id="2" name="Picture 1" descr="A mug on a map&#10;&#10;Description automatically generated with low confidence">
            <a:extLst>
              <a:ext uri="{FF2B5EF4-FFF2-40B4-BE49-F238E27FC236}">
                <a16:creationId xmlns:a16="http://schemas.microsoft.com/office/drawing/2014/main" id="{316CD195-04A4-2B5B-6900-A3E6F66F8D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634809"/>
            <a:ext cx="4178300" cy="414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693008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itle 1"/>
          <p:cNvSpPr txBox="1">
            <a:spLocks noGrp="1"/>
          </p:cNvSpPr>
          <p:nvPr>
            <p:ph type="title"/>
          </p:nvPr>
        </p:nvSpPr>
        <p:spPr>
          <a:xfrm>
            <a:off x="481012" y="68957"/>
            <a:ext cx="7619406" cy="6492330"/>
          </a:xfrm>
          <a:prstGeom prst="rect">
            <a:avLst/>
          </a:prstGeom>
        </p:spPr>
        <p:txBody>
          <a:bodyPr/>
          <a:lstStyle/>
          <a:p>
            <a:pPr algn="l">
              <a:defRPr sz="4600" b="1">
                <a:solidFill>
                  <a:srgbClr val="C00000"/>
                </a:solidFill>
              </a:defRPr>
            </a:pPr>
            <a:r>
              <a:rPr dirty="0"/>
              <a:t>Cryptography Fundamentals</a:t>
            </a:r>
          </a:p>
          <a:p>
            <a:pPr algn="l">
              <a:defRPr sz="4600" b="1">
                <a:solidFill>
                  <a:srgbClr val="C00000"/>
                </a:solidFill>
              </a:defRPr>
            </a:pPr>
            <a:endParaRPr dirty="0"/>
          </a:p>
          <a:p>
            <a:pPr algn="l">
              <a:defRPr sz="4600" b="1">
                <a:solidFill>
                  <a:srgbClr val="C00000"/>
                </a:solidFill>
              </a:defRPr>
            </a:pPr>
            <a:r>
              <a:rPr sz="2000" b="1" dirty="0"/>
              <a:t>Traditional ciphers.</a:t>
            </a:r>
          </a:p>
          <a:p>
            <a:pPr algn="l">
              <a:defRPr sz="4600" b="1">
                <a:solidFill>
                  <a:srgbClr val="C00000"/>
                </a:solidFill>
              </a:defRPr>
            </a:pPr>
            <a:r>
              <a:rPr sz="2000" b="0" dirty="0"/>
              <a:t>Frequency Analysis.</a:t>
            </a:r>
          </a:p>
          <a:p>
            <a:pPr algn="l">
              <a:defRPr sz="4600" b="1">
                <a:solidFill>
                  <a:srgbClr val="C00000"/>
                </a:solidFill>
              </a:defRPr>
            </a:pPr>
            <a:r>
              <a:rPr sz="2000" b="0" dirty="0"/>
              <a:t>Operators and GCD.</a:t>
            </a:r>
          </a:p>
          <a:p>
            <a:pPr algn="l">
              <a:defRPr sz="4600" b="1">
                <a:solidFill>
                  <a:srgbClr val="C00000"/>
                </a:solidFill>
              </a:defRPr>
            </a:pPr>
            <a:r>
              <a:rPr sz="2000" b="0" dirty="0"/>
              <a:t>Encoding.</a:t>
            </a:r>
          </a:p>
          <a:p>
            <a:pPr algn="l">
              <a:defRPr sz="4600" b="1">
                <a:solidFill>
                  <a:srgbClr val="C00000"/>
                </a:solidFill>
              </a:defRPr>
            </a:pPr>
            <a:r>
              <a:rPr sz="2000" b="0" dirty="0"/>
              <a:t>Big Integers.</a:t>
            </a:r>
          </a:p>
          <a:p>
            <a:pPr algn="l">
              <a:defRPr sz="4600" b="1">
                <a:solidFill>
                  <a:srgbClr val="C00000"/>
                </a:solidFill>
              </a:defRPr>
            </a:pPr>
            <a:r>
              <a:rPr sz="2000" b="0" dirty="0"/>
              <a:t>Random Numbers.</a:t>
            </a:r>
          </a:p>
          <a:p>
            <a:pPr algn="l">
              <a:defRPr sz="4600" b="1">
                <a:solidFill>
                  <a:srgbClr val="C00000"/>
                </a:solidFill>
              </a:defRPr>
            </a:pPr>
            <a:r>
              <a:rPr sz="2000" b="0" dirty="0"/>
              <a:t>Key-based Encryption.</a:t>
            </a:r>
          </a:p>
          <a:p>
            <a:pPr algn="l">
              <a:defRPr sz="4600" b="1">
                <a:solidFill>
                  <a:srgbClr val="C00000"/>
                </a:solidFill>
              </a:defRPr>
            </a:pPr>
            <a:br>
              <a:rPr sz="2000" b="0" dirty="0"/>
            </a:br>
            <a:br>
              <a:rPr sz="2000" b="0" dirty="0"/>
            </a:br>
            <a:r>
              <a:rPr sz="3200" dirty="0">
                <a:solidFill>
                  <a:srgbClr val="000000"/>
                </a:solidFill>
              </a:rPr>
              <a:t>Prof Bill Buchanan</a:t>
            </a:r>
            <a:r>
              <a:rPr lang="en-US" sz="3200" dirty="0">
                <a:solidFill>
                  <a:srgbClr val="000000"/>
                </a:solidFill>
              </a:rPr>
              <a:t> OBE</a:t>
            </a:r>
            <a:br>
              <a:rPr sz="3200" dirty="0">
                <a:solidFill>
                  <a:srgbClr val="000000"/>
                </a:solidFill>
              </a:rPr>
            </a:br>
            <a:r>
              <a:rPr lang="en-GB" sz="2000" b="0" dirty="0"/>
              <a:t>https://</a:t>
            </a:r>
            <a:r>
              <a:rPr lang="en-GB" sz="2000" b="0" dirty="0" err="1"/>
              <a:t>asecuritysite.com</a:t>
            </a:r>
            <a:r>
              <a:rPr lang="en-GB" sz="2000" b="0" dirty="0"/>
              <a:t>/challenges</a:t>
            </a:r>
            <a:br>
              <a:rPr sz="2000" b="0" dirty="0"/>
            </a:br>
            <a:endParaRPr sz="2000" b="0" dirty="0"/>
          </a:p>
        </p:txBody>
      </p:sp>
      <p:pic>
        <p:nvPicPr>
          <p:cNvPr id="2" name="Picture 1" descr="A mug on a map&#10;&#10;Description automatically generated with low confidence">
            <a:extLst>
              <a:ext uri="{FF2B5EF4-FFF2-40B4-BE49-F238E27FC236}">
                <a16:creationId xmlns:a16="http://schemas.microsoft.com/office/drawing/2014/main" id="{316CD195-04A4-2B5B-6900-A3E6F66F8D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634809"/>
            <a:ext cx="4178300" cy="414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345563"/>
      </p:ext>
    </p:extLst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Title"/>
          <p:cNvSpPr txBox="1">
            <a:spLocks noGrp="1"/>
          </p:cNvSpPr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282" name="Body"/>
          <p:cNvSpPr txBox="1">
            <a:spLocks noGrp="1"/>
          </p:cNvSpPr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283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" y="0"/>
            <a:ext cx="9140825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Title"/>
          <p:cNvSpPr txBox="1">
            <a:spLocks noGrp="1"/>
          </p:cNvSpPr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286" name="Body"/>
          <p:cNvSpPr txBox="1">
            <a:spLocks noGrp="1"/>
          </p:cNvSpPr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287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525" y="0"/>
            <a:ext cx="9153525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Title"/>
          <p:cNvSpPr txBox="1">
            <a:spLocks noGrp="1"/>
          </p:cNvSpPr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290" name="Body"/>
          <p:cNvSpPr txBox="1">
            <a:spLocks noGrp="1"/>
          </p:cNvSpPr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291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Title"/>
          <p:cNvSpPr txBox="1">
            <a:spLocks noGrp="1"/>
          </p:cNvSpPr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294" name="Body"/>
          <p:cNvSpPr txBox="1">
            <a:spLocks noGrp="1"/>
          </p:cNvSpPr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295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Title"/>
          <p:cNvSpPr txBox="1">
            <a:spLocks noGrp="1"/>
          </p:cNvSpPr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298" name="Body"/>
          <p:cNvSpPr txBox="1">
            <a:spLocks noGrp="1"/>
          </p:cNvSpPr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299" name="image.tif" descr="image.t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itle 1"/>
          <p:cNvSpPr txBox="1">
            <a:spLocks noGrp="1"/>
          </p:cNvSpPr>
          <p:nvPr>
            <p:ph type="title"/>
          </p:nvPr>
        </p:nvSpPr>
        <p:spPr>
          <a:xfrm>
            <a:off x="481012" y="68957"/>
            <a:ext cx="7619406" cy="6492330"/>
          </a:xfrm>
          <a:prstGeom prst="rect">
            <a:avLst/>
          </a:prstGeom>
        </p:spPr>
        <p:txBody>
          <a:bodyPr/>
          <a:lstStyle/>
          <a:p>
            <a:pPr algn="l">
              <a:defRPr sz="4600" b="1">
                <a:solidFill>
                  <a:srgbClr val="C00000"/>
                </a:solidFill>
              </a:defRPr>
            </a:pPr>
            <a:r>
              <a:rPr dirty="0"/>
              <a:t>Cryptography Fundamentals</a:t>
            </a:r>
          </a:p>
          <a:p>
            <a:pPr algn="l">
              <a:defRPr sz="4600" b="1">
                <a:solidFill>
                  <a:srgbClr val="C00000"/>
                </a:solidFill>
              </a:defRPr>
            </a:pPr>
            <a:endParaRPr dirty="0"/>
          </a:p>
          <a:p>
            <a:pPr algn="l">
              <a:defRPr sz="4600" b="1">
                <a:solidFill>
                  <a:srgbClr val="C00000"/>
                </a:solidFill>
              </a:defRPr>
            </a:pPr>
            <a:r>
              <a:rPr sz="2000" b="0" dirty="0"/>
              <a:t>Traditional ciphers.</a:t>
            </a:r>
          </a:p>
          <a:p>
            <a:pPr algn="l">
              <a:defRPr sz="4600" b="1">
                <a:solidFill>
                  <a:srgbClr val="C00000"/>
                </a:solidFill>
              </a:defRPr>
            </a:pPr>
            <a:r>
              <a:rPr sz="2000" b="0" dirty="0"/>
              <a:t>Frequency Analysis.</a:t>
            </a:r>
          </a:p>
          <a:p>
            <a:pPr algn="l">
              <a:defRPr sz="4600" b="1">
                <a:solidFill>
                  <a:srgbClr val="C00000"/>
                </a:solidFill>
              </a:defRPr>
            </a:pPr>
            <a:r>
              <a:rPr sz="2000" b="0" dirty="0"/>
              <a:t>Operators and GCD.</a:t>
            </a:r>
          </a:p>
          <a:p>
            <a:pPr algn="l">
              <a:defRPr sz="4600" b="1">
                <a:solidFill>
                  <a:srgbClr val="C00000"/>
                </a:solidFill>
              </a:defRPr>
            </a:pPr>
            <a:r>
              <a:rPr sz="2000" b="0" dirty="0"/>
              <a:t>Encoding.</a:t>
            </a:r>
          </a:p>
          <a:p>
            <a:pPr algn="l">
              <a:defRPr sz="4600" b="1">
                <a:solidFill>
                  <a:srgbClr val="C00000"/>
                </a:solidFill>
              </a:defRPr>
            </a:pPr>
            <a:r>
              <a:rPr sz="2000" b="0" dirty="0"/>
              <a:t>Big Integers.</a:t>
            </a:r>
          </a:p>
          <a:p>
            <a:pPr algn="l">
              <a:defRPr sz="4600" b="1">
                <a:solidFill>
                  <a:srgbClr val="C00000"/>
                </a:solidFill>
              </a:defRPr>
            </a:pPr>
            <a:r>
              <a:rPr sz="2000" b="0" dirty="0"/>
              <a:t>Random Numbers.</a:t>
            </a:r>
          </a:p>
          <a:p>
            <a:pPr algn="l">
              <a:defRPr sz="4600" b="1">
                <a:solidFill>
                  <a:srgbClr val="C00000"/>
                </a:solidFill>
              </a:defRPr>
            </a:pPr>
            <a:r>
              <a:rPr sz="2000" b="0" dirty="0"/>
              <a:t>Key-based Encryption.</a:t>
            </a:r>
          </a:p>
          <a:p>
            <a:pPr algn="l">
              <a:defRPr sz="4600" b="1">
                <a:solidFill>
                  <a:srgbClr val="C00000"/>
                </a:solidFill>
              </a:defRPr>
            </a:pPr>
            <a:br>
              <a:rPr sz="2000" b="0" dirty="0"/>
            </a:br>
            <a:br>
              <a:rPr sz="2000" b="0" dirty="0"/>
            </a:br>
            <a:r>
              <a:rPr sz="3200" dirty="0">
                <a:solidFill>
                  <a:srgbClr val="000000"/>
                </a:solidFill>
              </a:rPr>
              <a:t>Prof Bill Buchanan</a:t>
            </a:r>
            <a:r>
              <a:rPr lang="en-US" sz="3200" dirty="0">
                <a:solidFill>
                  <a:srgbClr val="000000"/>
                </a:solidFill>
              </a:rPr>
              <a:t> OBE</a:t>
            </a:r>
            <a:br>
              <a:rPr sz="3200" dirty="0">
                <a:solidFill>
                  <a:srgbClr val="000000"/>
                </a:solidFill>
              </a:rPr>
            </a:br>
            <a:r>
              <a:rPr lang="en-GB" sz="2000" b="0" dirty="0"/>
              <a:t>https://</a:t>
            </a:r>
            <a:r>
              <a:rPr lang="en-GB" sz="2000" b="0" dirty="0" err="1"/>
              <a:t>asecuritysite.com</a:t>
            </a:r>
            <a:r>
              <a:rPr lang="en-GB" sz="2000" b="0" dirty="0"/>
              <a:t>/challenges</a:t>
            </a:r>
            <a:br>
              <a:rPr sz="2000" b="0" dirty="0"/>
            </a:br>
            <a:endParaRPr sz="2000" b="0" dirty="0"/>
          </a:p>
        </p:txBody>
      </p:sp>
      <p:pic>
        <p:nvPicPr>
          <p:cNvPr id="2" name="Picture 1" descr="A mug on a map&#10;&#10;Description automatically generated with low confidence">
            <a:extLst>
              <a:ext uri="{FF2B5EF4-FFF2-40B4-BE49-F238E27FC236}">
                <a16:creationId xmlns:a16="http://schemas.microsoft.com/office/drawing/2014/main" id="{316CD195-04A4-2B5B-6900-A3E6F66F8D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634809"/>
            <a:ext cx="4178300" cy="414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301887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Title"/>
          <p:cNvSpPr txBox="1">
            <a:spLocks noGrp="1"/>
          </p:cNvSpPr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117" name="Body"/>
          <p:cNvSpPr txBox="1">
            <a:spLocks noGrp="1"/>
          </p:cNvSpPr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118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341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Title"/>
          <p:cNvSpPr txBox="1">
            <a:spLocks noGrp="1"/>
          </p:cNvSpPr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121" name="Body"/>
          <p:cNvSpPr txBox="1">
            <a:spLocks noGrp="1"/>
          </p:cNvSpPr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122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437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Title"/>
          <p:cNvSpPr txBox="1">
            <a:spLocks noGrp="1"/>
          </p:cNvSpPr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125" name="Body"/>
          <p:cNvSpPr txBox="1">
            <a:spLocks noGrp="1"/>
          </p:cNvSpPr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126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" y="0"/>
            <a:ext cx="9115425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Title"/>
          <p:cNvSpPr txBox="1">
            <a:spLocks noGrp="1"/>
          </p:cNvSpPr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129" name="Body"/>
          <p:cNvSpPr txBox="1">
            <a:spLocks noGrp="1"/>
          </p:cNvSpPr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130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484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Title"/>
          <p:cNvSpPr txBox="1">
            <a:spLocks noGrp="1"/>
          </p:cNvSpPr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133" name="Body"/>
          <p:cNvSpPr txBox="1">
            <a:spLocks noGrp="1"/>
          </p:cNvSpPr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134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8022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1_nu_template_b&amp;w">
  <a:themeElements>
    <a:clrScheme name="1_nu_template_b&amp;w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CC99"/>
      </a:accent1>
      <a:accent2>
        <a:srgbClr val="3333CC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1_nu_template_b&amp;w">
      <a:majorFont>
        <a:latin typeface="Helvetica"/>
        <a:ea typeface="Helvetica"/>
        <a:cs typeface="Helvetica"/>
      </a:majorFont>
      <a:minorFont>
        <a:latin typeface="Times New Roman"/>
        <a:ea typeface="Times New Roman"/>
        <a:cs typeface="Times New Roman"/>
      </a:minorFont>
    </a:fontScheme>
    <a:fmtScheme name="1_nu_template_b&amp;w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1_nu_template_b&amp;w">
  <a:themeElements>
    <a:clrScheme name="1_nu_template_b&amp;w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CC99"/>
      </a:accent1>
      <a:accent2>
        <a:srgbClr val="3333CC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1_nu_template_b&amp;w">
      <a:majorFont>
        <a:latin typeface="Helvetica"/>
        <a:ea typeface="Helvetica"/>
        <a:cs typeface="Helvetica"/>
      </a:majorFont>
      <a:minorFont>
        <a:latin typeface="Times New Roman"/>
        <a:ea typeface="Times New Roman"/>
        <a:cs typeface="Times New Roman"/>
      </a:minorFont>
    </a:fontScheme>
    <a:fmtScheme name="1_nu_template_b&amp;w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55</TotalTime>
  <Words>271</Words>
  <Application>Microsoft Macintosh PowerPoint</Application>
  <PresentationFormat>On-screen Show (4:3)</PresentationFormat>
  <Paragraphs>66</Paragraphs>
  <Slides>45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0" baseType="lpstr">
      <vt:lpstr>Arial</vt:lpstr>
      <vt:lpstr>Calibri</vt:lpstr>
      <vt:lpstr>Calibri Light</vt:lpstr>
      <vt:lpstr>Times New Roman</vt:lpstr>
      <vt:lpstr>1_nu_template_b&amp;w</vt:lpstr>
      <vt:lpstr>Cryptography Fundamentals  Traditional ciphers. Frequency Analysis. Operators and GCD. Encoding. Big Integers. Random Numbers. Key-based Encryption.   Prof Bill Buchanan OBE https://asecuritysite.com/challenges </vt:lpstr>
      <vt:lpstr>Encryption</vt:lpstr>
      <vt:lpstr>PowerPoint Presentation</vt:lpstr>
      <vt:lpstr>Cryptography Fundamentals  Traditional ciphers. Frequency Analysis. Operators and GCD. Encoding. Big Integers. Random Numbers. Key-based Encryption.   Prof Bill Buchanan OBE https://asecuritysite.com/challenges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</vt:lpstr>
      <vt:lpstr>Cryptography Fundamentals  Traditional ciphers. Frequency Analysis. Operators and GCD. Encoding. Big Integers. Random Numbers. Key-based Encryption.   Prof Bill Buchanan OBE https://asecuritysite.com/challenges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Cryptography Fundamentals  Traditional ciphers. Frequency Analysis. Operators and GCD. Encoding. Big Integers. Random Numbers. Key-based Encryption.   Prof Bill Buchanan OBE https://asecuritysite.com/challenges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Cryptography Fundamentals  Traditional ciphers. Frequency Analysis. Operators and GCD. Encoding. Big Integers. Random Numbers. Key-based Encryption.   Prof Bill Buchanan OBE https://asecuritysite.com/challenges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Cryptography Fundamentals  Traditional ciphers. Frequency Analysis. Operators and GCD. Encoding. Big Integers. Random Numbers. Key-based Encryption.   Prof Bill Buchanan OBE https://asecuritysite.com/challenges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Cryptography Fundamentals  Traditional ciphers. Frequency Analysis. Operators and GCD. Encoding. Big Integers. Random Numbers. Key-based Encryption.   Prof Bill Buchanan http://asecuritysite.com/encryption </dc:title>
  <cp:lastModifiedBy>Buchanan, Bill</cp:lastModifiedBy>
  <cp:revision>4</cp:revision>
  <dcterms:modified xsi:type="dcterms:W3CDTF">2026-01-25T11:48:03Z</dcterms:modified>
</cp:coreProperties>
</file>